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  <p:sldMasterId id="2147483864" r:id="rId2"/>
  </p:sldMasterIdLst>
  <p:notesMasterIdLst>
    <p:notesMasterId r:id="rId14"/>
  </p:notesMasterIdLst>
  <p:sldIdLst>
    <p:sldId id="256" r:id="rId3"/>
    <p:sldId id="272" r:id="rId4"/>
    <p:sldId id="271" r:id="rId5"/>
    <p:sldId id="259" r:id="rId6"/>
    <p:sldId id="263" r:id="rId7"/>
    <p:sldId id="264" r:id="rId8"/>
    <p:sldId id="273" r:id="rId9"/>
    <p:sldId id="266" r:id="rId10"/>
    <p:sldId id="267" r:id="rId11"/>
    <p:sldId id="270" r:id="rId12"/>
    <p:sldId id="269" r:id="rId13"/>
  </p:sldIdLst>
  <p:sldSz cx="10693400" cy="756126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382">
          <p15:clr>
            <a:srgbClr val="A4A3A4"/>
          </p15:clr>
        </p15:guide>
        <p15:guide id="4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0000"/>
    <a:srgbClr val="FFCCCC"/>
    <a:srgbClr val="7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10399" autoAdjust="0"/>
    <p:restoredTop sz="97025" autoAdjust="0"/>
  </p:normalViewPr>
  <p:slideViewPr>
    <p:cSldViewPr snapToGrid="0">
      <p:cViewPr varScale="1">
        <p:scale>
          <a:sx n="100" d="100"/>
          <a:sy n="100" d="100"/>
        </p:scale>
        <p:origin x="2112" y="90"/>
      </p:cViewPr>
      <p:guideLst>
        <p:guide orient="horz" pos="2160"/>
        <p:guide pos="3840"/>
        <p:guide orient="horz" pos="2382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6"/>
          </a:xfrm>
          <a:prstGeom prst="rect">
            <a:avLst/>
          </a:prstGeom>
        </p:spPr>
        <p:txBody>
          <a:bodyPr vert="horz" lIns="91402" tIns="45701" rIns="91402" bIns="45701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6" y="0"/>
            <a:ext cx="2945659" cy="498136"/>
          </a:xfrm>
          <a:prstGeom prst="rect">
            <a:avLst/>
          </a:prstGeom>
        </p:spPr>
        <p:txBody>
          <a:bodyPr vert="horz" lIns="91402" tIns="45701" rIns="91402" bIns="45701" rtlCol="0"/>
          <a:lstStyle>
            <a:lvl1pPr algn="r">
              <a:defRPr sz="1300"/>
            </a:lvl1pPr>
          </a:lstStyle>
          <a:p>
            <a:fld id="{4D7C4E2D-EFE1-40FF-9249-0B56C8F8B15F}" type="datetimeFigureOut">
              <a:rPr lang="ru-RU" smtClean="0"/>
              <a:t>02.02.2021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28700" y="1238250"/>
            <a:ext cx="47402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2" tIns="45701" rIns="91402" bIns="45701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9" y="4777962"/>
            <a:ext cx="5438140" cy="3909238"/>
          </a:xfrm>
          <a:prstGeom prst="rect">
            <a:avLst/>
          </a:prstGeom>
        </p:spPr>
        <p:txBody>
          <a:bodyPr vert="horz" lIns="91402" tIns="45701" rIns="91402" bIns="4570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8136"/>
          </a:xfrm>
          <a:prstGeom prst="rect">
            <a:avLst/>
          </a:prstGeom>
        </p:spPr>
        <p:txBody>
          <a:bodyPr vert="horz" lIns="91402" tIns="45701" rIns="91402" bIns="45701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6" y="9430092"/>
            <a:ext cx="2945659" cy="498136"/>
          </a:xfrm>
          <a:prstGeom prst="rect">
            <a:avLst/>
          </a:prstGeom>
        </p:spPr>
        <p:txBody>
          <a:bodyPr vert="horz" lIns="91402" tIns="45701" rIns="91402" bIns="45701" rtlCol="0" anchor="b"/>
          <a:lstStyle>
            <a:lvl1pPr algn="r">
              <a:defRPr sz="1300"/>
            </a:lvl1pPr>
          </a:lstStyle>
          <a:p>
            <a:fld id="{25A817E3-F115-4AFE-A4A6-70D19890B6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0908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28700" y="1238250"/>
            <a:ext cx="4740275" cy="33528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A817E3-F115-4AFE-A4A6-70D19890B6CE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56952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28700" y="1238250"/>
            <a:ext cx="4740275" cy="33528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A817E3-F115-4AFE-A4A6-70D19890B6CE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14015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28700" y="1238250"/>
            <a:ext cx="4740275" cy="33528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A817E3-F115-4AFE-A4A6-70D19890B6CE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1401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28700" y="1238250"/>
            <a:ext cx="4740275" cy="33528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A817E3-F115-4AFE-A4A6-70D19890B6CE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5695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28700" y="1238250"/>
            <a:ext cx="4740275" cy="33528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A817E3-F115-4AFE-A4A6-70D19890B6CE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56952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28700" y="1238250"/>
            <a:ext cx="4740275" cy="33528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A817E3-F115-4AFE-A4A6-70D19890B6CE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1401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28700" y="1238250"/>
            <a:ext cx="4740275" cy="33528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A817E3-F115-4AFE-A4A6-70D19890B6CE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5695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28700" y="1238250"/>
            <a:ext cx="4740275" cy="33528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A817E3-F115-4AFE-A4A6-70D19890B6CE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56952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28700" y="1238250"/>
            <a:ext cx="4740275" cy="33528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A817E3-F115-4AFE-A4A6-70D19890B6CE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14015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28700" y="1238250"/>
            <a:ext cx="4740275" cy="33528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A817E3-F115-4AFE-A4A6-70D19890B6CE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14015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28700" y="1238250"/>
            <a:ext cx="4740275" cy="33528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A817E3-F115-4AFE-A4A6-70D19890B6CE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1401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6" y="2348896"/>
            <a:ext cx="9089390" cy="1620771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1" y="4284717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5067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fld id="{D80ED524-DBAC-4ADD-B1CA-59197EE14366}" type="datetimeFigureOut">
              <a:rPr lang="ru-RU" smtClean="0"/>
              <a:t>02.02.2021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381" y="7008698"/>
            <a:ext cx="3386640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64001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fld id="{97A42C50-5065-4A5C-ACC4-6D0C88208AB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7618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01667" y="372813"/>
            <a:ext cx="6981342" cy="126021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5067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fld id="{D80ED524-DBAC-4ADD-B1CA-59197EE14366}" type="datetimeFigureOut">
              <a:rPr lang="ru-RU" smtClean="0"/>
              <a:t>02.02.2021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381" y="7008698"/>
            <a:ext cx="3386640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64001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fld id="{97A42C50-5065-4A5C-ACC4-6D0C88208AB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7871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6" y="302805"/>
            <a:ext cx="2406015" cy="6451578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1" y="302805"/>
            <a:ext cx="7039822" cy="645157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5067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fld id="{D80ED524-DBAC-4ADD-B1CA-59197EE14366}" type="datetimeFigureOut">
              <a:rPr lang="ru-RU" smtClean="0"/>
              <a:t>02.02.2021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381" y="7008698"/>
            <a:ext cx="3386640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64001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fld id="{97A42C50-5065-4A5C-ACC4-6D0C88208AB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949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8" y="2348897"/>
            <a:ext cx="9089390" cy="1620771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3" y="4284718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5067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5C7FC426-FA73-4D07-A5C3-F7EBC287C769}" type="datetimeFigureOut">
              <a:rPr lang="ru-RU"/>
              <a:pPr>
                <a:defRPr/>
              </a:pPr>
              <a:t>02.02.2021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383" y="7008698"/>
            <a:ext cx="3386640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64001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071EFF86-292F-4889-97D4-F8CDD7DBB72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7618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874" y="448075"/>
            <a:ext cx="6981342" cy="126021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5067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9A55BC60-37E3-447F-8D01-DD131D0EE786}" type="datetimeFigureOut">
              <a:rPr lang="ru-RU"/>
              <a:pPr>
                <a:defRPr/>
              </a:pPr>
              <a:t>02.02.2021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383" y="7008698"/>
            <a:ext cx="3386640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64001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2DAFB5CC-ECC4-4F1D-A8F3-2175F511A15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860855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6" y="4858818"/>
            <a:ext cx="9089390" cy="1501751"/>
          </a:xfrm>
          <a:prstGeom prst="rect">
            <a:avLst/>
          </a:prstGeom>
        </p:spPr>
        <p:txBody>
          <a:bodyPr anchor="t"/>
          <a:lstStyle>
            <a:lvl1pPr algn="l">
              <a:defRPr sz="4409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6" y="3204791"/>
            <a:ext cx="9089390" cy="1654026"/>
          </a:xfrm>
        </p:spPr>
        <p:txBody>
          <a:bodyPr anchor="b"/>
          <a:lstStyle>
            <a:lvl1pPr marL="0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5067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6E219633-38F4-4F50-900A-D9359157F33A}" type="datetimeFigureOut">
              <a:rPr lang="ru-RU"/>
              <a:pPr>
                <a:defRPr/>
              </a:pPr>
              <a:t>02.02.2021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383" y="7008698"/>
            <a:ext cx="3386640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64001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EAB1BCD8-DECF-4279-A4F8-026F609E50D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952614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09372" y="377191"/>
            <a:ext cx="6981342" cy="126021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673" y="1764300"/>
            <a:ext cx="4722918" cy="4990084"/>
          </a:xfrm>
        </p:spPr>
        <p:txBody>
          <a:bodyPr/>
          <a:lstStyle>
            <a:lvl1pPr>
              <a:defRPr sz="3086"/>
            </a:lvl1pPr>
            <a:lvl2pPr>
              <a:defRPr sz="2646"/>
            </a:lvl2pPr>
            <a:lvl3pPr>
              <a:defRPr sz="220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812" y="1764300"/>
            <a:ext cx="4722918" cy="4990084"/>
          </a:xfrm>
        </p:spPr>
        <p:txBody>
          <a:bodyPr/>
          <a:lstStyle>
            <a:lvl1pPr>
              <a:defRPr sz="3086"/>
            </a:lvl1pPr>
            <a:lvl2pPr>
              <a:defRPr sz="2646"/>
            </a:lvl2pPr>
            <a:lvl3pPr>
              <a:defRPr sz="220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733039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6835" y="380689"/>
            <a:ext cx="6981342" cy="126021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1" y="1692535"/>
            <a:ext cx="4724775" cy="705367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671" y="2397901"/>
            <a:ext cx="4724775" cy="4356478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100" y="1692535"/>
            <a:ext cx="4726632" cy="705367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2100" y="2397901"/>
            <a:ext cx="4726632" cy="4356478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535067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A2CC5A07-45F7-414A-AE5F-4B7951F59A58}" type="datetimeFigureOut">
              <a:rPr lang="ru-RU"/>
              <a:pPr>
                <a:defRPr/>
              </a:pPr>
              <a:t>02.02.2021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383" y="7008698"/>
            <a:ext cx="3386640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64001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BB758B24-6006-4481-96B2-6F0A484436C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660889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25472" y="322468"/>
            <a:ext cx="6981342" cy="126021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535067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7C4A4F51-0347-4D85-90A6-284C1D37FB1B}" type="datetimeFigureOut">
              <a:rPr lang="ru-RU"/>
              <a:pPr>
                <a:defRPr/>
              </a:pPr>
              <a:t>02.02.2021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383" y="7008698"/>
            <a:ext cx="3386640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64001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D70B48B9-163F-4974-A3D6-A1A9E1B500E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68363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gradFill rotWithShape="1">
          <a:gsLst>
            <a:gs pos="0">
              <a:srgbClr val="FFFFFF"/>
            </a:gs>
            <a:gs pos="92000">
              <a:srgbClr val="BFBFBF"/>
            </a:gs>
            <a:gs pos="96001">
              <a:srgbClr val="A6A6A6"/>
            </a:gs>
            <a:gs pos="100000">
              <a:srgbClr val="BFBFB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535067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DCCD5ED0-0558-4E1A-A513-95F4BA6F0E31}" type="datetimeFigureOut">
              <a:rPr lang="ru-RU"/>
              <a:pPr>
                <a:defRPr/>
              </a:pPr>
              <a:t>02.02.2021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18253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2" y="1132090"/>
            <a:ext cx="3518055" cy="1281214"/>
          </a:xfrm>
          <a:prstGeom prst="rect">
            <a:avLst/>
          </a:prstGeom>
        </p:spPr>
        <p:txBody>
          <a:bodyPr anchor="b"/>
          <a:lstStyle>
            <a:lvl1pPr algn="l">
              <a:defRPr sz="2205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825" y="301057"/>
            <a:ext cx="5977908" cy="6453328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2" y="2413307"/>
            <a:ext cx="3518055" cy="5172114"/>
          </a:xfrm>
        </p:spPr>
        <p:txBody>
          <a:bodyPr/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535067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CF19EBFE-C919-42C3-8EAD-8C7F7715230E}" type="datetimeFigureOut">
              <a:rPr lang="ru-RU"/>
              <a:pPr>
                <a:defRPr/>
              </a:pPr>
              <a:t>02.02.2021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383" y="7008698"/>
            <a:ext cx="3386640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64001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A5F6CDE3-78F9-4E6F-9052-8B4D006D986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27262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874" y="448075"/>
            <a:ext cx="6981342" cy="126021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5067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fld id="{D80ED524-DBAC-4ADD-B1CA-59197EE14366}" type="datetimeFigureOut">
              <a:rPr lang="ru-RU" smtClean="0"/>
              <a:t>02.02.2021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381" y="7008698"/>
            <a:ext cx="3386640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64001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fld id="{97A42C50-5065-4A5C-ACC4-6D0C88208AB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60855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  <a:prstGeom prst="rect">
            <a:avLst/>
          </a:prstGeom>
        </p:spPr>
        <p:txBody>
          <a:bodyPr anchor="b"/>
          <a:lstStyle>
            <a:lvl1pPr algn="l">
              <a:defRPr sz="2205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 rtlCol="0">
            <a:normAutofit/>
          </a:bodyPr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535067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906029BC-FE4C-4A0F-BF4C-8BA7033CE539}" type="datetimeFigureOut">
              <a:rPr lang="ru-RU"/>
              <a:pPr>
                <a:defRPr/>
              </a:pPr>
              <a:t>02.02.2021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383" y="7008698"/>
            <a:ext cx="3386640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64001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65A43103-C012-48AB-A0DE-61CA5696941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767542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01665" y="372813"/>
            <a:ext cx="6981342" cy="126021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5067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9BA27111-C2F9-482A-91AD-8CFCA16C7AE5}" type="datetimeFigureOut">
              <a:rPr lang="ru-RU"/>
              <a:pPr>
                <a:defRPr/>
              </a:pPr>
              <a:t>02.02.2021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383" y="7008698"/>
            <a:ext cx="3386640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64001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BDD4F298-E61C-402B-9E03-7465754E7E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78710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6" y="302807"/>
            <a:ext cx="2406015" cy="6451578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1" y="302807"/>
            <a:ext cx="7039822" cy="645157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5067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92ABD768-472D-4F0E-B0C1-37881BBB07FA}" type="datetimeFigureOut">
              <a:rPr lang="ru-RU"/>
              <a:pPr>
                <a:defRPr/>
              </a:pPr>
              <a:t>02.02.2021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383" y="7008698"/>
            <a:ext cx="3386640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64001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E56D14E2-FE76-456E-A26B-174962C7E57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2949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6" y="4858815"/>
            <a:ext cx="9089390" cy="1501751"/>
          </a:xfrm>
          <a:prstGeom prst="rect">
            <a:avLst/>
          </a:prstGeom>
        </p:spPr>
        <p:txBody>
          <a:bodyPr anchor="t"/>
          <a:lstStyle>
            <a:lvl1pPr algn="l">
              <a:defRPr sz="4409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6" y="3204788"/>
            <a:ext cx="9089390" cy="1654026"/>
          </a:xfrm>
        </p:spPr>
        <p:txBody>
          <a:bodyPr anchor="b"/>
          <a:lstStyle>
            <a:lvl1pPr marL="0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5067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fld id="{D80ED524-DBAC-4ADD-B1CA-59197EE14366}" type="datetimeFigureOut">
              <a:rPr lang="ru-RU" smtClean="0"/>
              <a:t>02.02.2021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381" y="7008698"/>
            <a:ext cx="3386640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64001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fld id="{97A42C50-5065-4A5C-ACC4-6D0C88208AB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5261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09374" y="377191"/>
            <a:ext cx="6981342" cy="126021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671" y="1764299"/>
            <a:ext cx="4722918" cy="4990084"/>
          </a:xfrm>
        </p:spPr>
        <p:txBody>
          <a:bodyPr/>
          <a:lstStyle>
            <a:lvl1pPr>
              <a:defRPr sz="3086"/>
            </a:lvl1pPr>
            <a:lvl2pPr>
              <a:defRPr sz="2646"/>
            </a:lvl2pPr>
            <a:lvl3pPr>
              <a:defRPr sz="220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812" y="1764299"/>
            <a:ext cx="4722918" cy="4990084"/>
          </a:xfrm>
        </p:spPr>
        <p:txBody>
          <a:bodyPr/>
          <a:lstStyle>
            <a:lvl1pPr>
              <a:defRPr sz="3086"/>
            </a:lvl1pPr>
            <a:lvl2pPr>
              <a:defRPr sz="2646"/>
            </a:lvl2pPr>
            <a:lvl3pPr>
              <a:defRPr sz="220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7330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6837" y="380689"/>
            <a:ext cx="6981342" cy="126021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1" y="1692535"/>
            <a:ext cx="4724775" cy="705367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671" y="2397901"/>
            <a:ext cx="4724775" cy="4356478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100" y="1692535"/>
            <a:ext cx="4726632" cy="705367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2100" y="2397901"/>
            <a:ext cx="4726632" cy="4356478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535067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fld id="{D80ED524-DBAC-4ADD-B1CA-59197EE14366}" type="datetimeFigureOut">
              <a:rPr lang="ru-RU" smtClean="0"/>
              <a:t>02.02.2021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381" y="7008698"/>
            <a:ext cx="3386640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64001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fld id="{97A42C50-5065-4A5C-ACC4-6D0C88208AB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6088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25472" y="322468"/>
            <a:ext cx="6981342" cy="126021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535067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fld id="{D80ED524-DBAC-4ADD-B1CA-59197EE14366}" type="datetimeFigureOut">
              <a:rPr lang="ru-RU" smtClean="0"/>
              <a:t>02.02.2021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381" y="7008698"/>
            <a:ext cx="3386640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64001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fld id="{97A42C50-5065-4A5C-ACC4-6D0C88208AB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836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gradFill rotWithShape="1">
          <a:gsLst>
            <a:gs pos="0">
              <a:srgbClr val="FFFFFF"/>
            </a:gs>
            <a:gs pos="92000">
              <a:srgbClr val="BFBFBF"/>
            </a:gs>
            <a:gs pos="96001">
              <a:srgbClr val="A6A6A6"/>
            </a:gs>
            <a:gs pos="100000">
              <a:srgbClr val="BFBFB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535067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fld id="{D80ED524-DBAC-4ADD-B1CA-59197EE14366}" type="datetimeFigureOut">
              <a:rPr lang="ru-RU" smtClean="0"/>
              <a:t>02.02.2021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1825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2" y="1132090"/>
            <a:ext cx="3518055" cy="1281214"/>
          </a:xfrm>
          <a:prstGeom prst="rect">
            <a:avLst/>
          </a:prstGeom>
        </p:spPr>
        <p:txBody>
          <a:bodyPr anchor="b"/>
          <a:lstStyle>
            <a:lvl1pPr algn="l">
              <a:defRPr sz="2205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823" y="301054"/>
            <a:ext cx="5977908" cy="6453328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2" y="2413307"/>
            <a:ext cx="3518055" cy="5172114"/>
          </a:xfrm>
        </p:spPr>
        <p:txBody>
          <a:bodyPr/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535067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fld id="{D80ED524-DBAC-4ADD-B1CA-59197EE14366}" type="datetimeFigureOut">
              <a:rPr lang="ru-RU" smtClean="0"/>
              <a:t>02.02.2021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381" y="7008698"/>
            <a:ext cx="3386640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64001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fld id="{97A42C50-5065-4A5C-ACC4-6D0C88208AB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7262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  <a:prstGeom prst="rect">
            <a:avLst/>
          </a:prstGeom>
        </p:spPr>
        <p:txBody>
          <a:bodyPr anchor="b"/>
          <a:lstStyle>
            <a:lvl1pPr algn="l">
              <a:defRPr sz="2205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 rtlCol="0">
            <a:normAutofit/>
          </a:bodyPr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535067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fld id="{D80ED524-DBAC-4ADD-B1CA-59197EE14366}" type="datetimeFigureOut">
              <a:rPr lang="ru-RU" smtClean="0"/>
              <a:t>02.02.2021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381" y="7008698"/>
            <a:ext cx="3386640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64001" y="7008698"/>
            <a:ext cx="2494332" cy="40172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fld id="{97A42C50-5065-4A5C-ACC4-6D0C88208AB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6754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FFFFFF"/>
            </a:gs>
            <a:gs pos="88000">
              <a:srgbClr val="FFFFFF"/>
            </a:gs>
            <a:gs pos="99001">
              <a:srgbClr val="A6A6A6"/>
            </a:gs>
            <a:gs pos="100000">
              <a:srgbClr val="BFBFB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73"/>
          <a:stretch>
            <a:fillRect/>
          </a:stretch>
        </p:blipFill>
        <p:spPr bwMode="auto">
          <a:xfrm>
            <a:off x="0" y="2"/>
            <a:ext cx="10756910" cy="1640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68" y="1708509"/>
            <a:ext cx="9623266" cy="4990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9" name="Прямоугольник 1"/>
          <p:cNvSpPr>
            <a:spLocks noChangeArrowheads="1"/>
          </p:cNvSpPr>
          <p:nvPr/>
        </p:nvSpPr>
        <p:spPr bwMode="auto">
          <a:xfrm>
            <a:off x="9197753" y="7010285"/>
            <a:ext cx="12234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>
                <a:solidFill>
                  <a:schemeClr val="bg1"/>
                </a:solidFill>
              </a:rPr>
              <a:t>resanta.ru</a:t>
            </a:r>
            <a:endParaRPr lang="ru-RU" altLang="ru-RU">
              <a:solidFill>
                <a:schemeClr val="bg1"/>
              </a:solidFill>
            </a:endParaRPr>
          </a:p>
        </p:txBody>
      </p:sp>
      <p:pic>
        <p:nvPicPr>
          <p:cNvPr id="6" name="Picture 2" descr="C:\Users\efremova_kv\Desktop\Фото\info\=Рекламные материалы\Логотипы\Resanta_logo.png"/>
          <p:cNvPicPr>
            <a:picLocks noChangeAspect="1" noChangeArrowheads="1"/>
          </p:cNvPicPr>
          <p:nvPr/>
        </p:nvPicPr>
        <p:blipFill>
          <a:blip r:embed="rId1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459" y="477783"/>
            <a:ext cx="2165077" cy="53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5pPr>
      <a:lvl6pPr marL="503972" algn="ctr" rtl="0" eaLnBrk="1" fontAlgn="base" hangingPunct="1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itchFamily="34" charset="0"/>
        </a:defRPr>
      </a:lvl6pPr>
      <a:lvl7pPr marL="1007943" algn="ctr" rtl="0" eaLnBrk="1" fontAlgn="base" hangingPunct="1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itchFamily="34" charset="0"/>
        </a:defRPr>
      </a:lvl7pPr>
      <a:lvl8pPr marL="1511915" algn="ctr" rtl="0" eaLnBrk="1" fontAlgn="base" hangingPunct="1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itchFamily="34" charset="0"/>
        </a:defRPr>
      </a:lvl8pPr>
      <a:lvl9pPr marL="2015886" algn="ctr" rtl="0" eaLnBrk="1" fontAlgn="base" hangingPunct="1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itchFamily="34" charset="0"/>
        </a:defRPr>
      </a:lvl9pPr>
    </p:titleStyle>
    <p:bodyStyle>
      <a:lvl1pPr marL="377825" indent="-37782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17563" indent="-31432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25082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63713" indent="-25082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6950" indent="-25082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FFFFFF"/>
            </a:gs>
            <a:gs pos="88000">
              <a:srgbClr val="FFFFFF"/>
            </a:gs>
            <a:gs pos="99001">
              <a:srgbClr val="A6A6A6"/>
            </a:gs>
            <a:gs pos="100000">
              <a:srgbClr val="BFBFB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73"/>
          <a:stretch>
            <a:fillRect/>
          </a:stretch>
        </p:blipFill>
        <p:spPr bwMode="auto">
          <a:xfrm>
            <a:off x="0" y="3"/>
            <a:ext cx="10756910" cy="1640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68" y="1708511"/>
            <a:ext cx="9623266" cy="4990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9" name="Прямоугольник 1"/>
          <p:cNvSpPr>
            <a:spLocks noChangeArrowheads="1"/>
          </p:cNvSpPr>
          <p:nvPr/>
        </p:nvSpPr>
        <p:spPr bwMode="auto">
          <a:xfrm>
            <a:off x="9197753" y="7010285"/>
            <a:ext cx="12234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>
                <a:solidFill>
                  <a:schemeClr val="bg1"/>
                </a:solidFill>
              </a:rPr>
              <a:t>resanta.ru</a:t>
            </a:r>
            <a:endParaRPr lang="ru-RU" altLang="ru-RU">
              <a:solidFill>
                <a:schemeClr val="bg1"/>
              </a:solidFill>
            </a:endParaRPr>
          </a:p>
        </p:txBody>
      </p:sp>
      <p:pic>
        <p:nvPicPr>
          <p:cNvPr id="6" name="Picture 2" descr="C:\Users\efremova_kv\Desktop\Фото\info\=Рекламные материалы\Логотипы\Resanta_logo.png"/>
          <p:cNvPicPr>
            <a:picLocks noChangeAspect="1" noChangeArrowheads="1"/>
          </p:cNvPicPr>
          <p:nvPr/>
        </p:nvPicPr>
        <p:blipFill>
          <a:blip r:embed="rId1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459" y="477783"/>
            <a:ext cx="2165077" cy="53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5pPr>
      <a:lvl6pPr marL="503972" algn="ctr" rtl="0" eaLnBrk="1" fontAlgn="base" hangingPunct="1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itchFamily="34" charset="0"/>
        </a:defRPr>
      </a:lvl6pPr>
      <a:lvl7pPr marL="1007943" algn="ctr" rtl="0" eaLnBrk="1" fontAlgn="base" hangingPunct="1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itchFamily="34" charset="0"/>
        </a:defRPr>
      </a:lvl7pPr>
      <a:lvl8pPr marL="1511915" algn="ctr" rtl="0" eaLnBrk="1" fontAlgn="base" hangingPunct="1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itchFamily="34" charset="0"/>
        </a:defRPr>
      </a:lvl8pPr>
      <a:lvl9pPr marL="2015886" algn="ctr" rtl="0" eaLnBrk="1" fontAlgn="base" hangingPunct="1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itchFamily="34" charset="0"/>
        </a:defRPr>
      </a:lvl9pPr>
    </p:titleStyle>
    <p:bodyStyle>
      <a:lvl1pPr marL="377825" indent="-37782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17563" indent="-31432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25082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63713" indent="-25082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6950" indent="-25082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3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4384" y="132776"/>
            <a:ext cx="7009900" cy="138499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КОМПЛЕКТУЮЩИЕ/РАСХОДНЫЕ МАТЕРИАЛЫ  ДЛЯ СВАРОЧНОГО ОБОРУДОВАНИЯ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578" y="4282223"/>
            <a:ext cx="1582532" cy="13104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85" t="12479" r="23864" b="10101"/>
          <a:stretch/>
        </p:blipFill>
        <p:spPr>
          <a:xfrm>
            <a:off x="8758529" y="3579660"/>
            <a:ext cx="1607721" cy="14483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1" t="22007" r="15425" b="17198"/>
          <a:stretch/>
        </p:blipFill>
        <p:spPr>
          <a:xfrm>
            <a:off x="8591933" y="2041665"/>
            <a:ext cx="1559238" cy="11842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72" r="25719"/>
          <a:stretch/>
        </p:blipFill>
        <p:spPr>
          <a:xfrm>
            <a:off x="4800866" y="1761950"/>
            <a:ext cx="1362973" cy="19047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822" y="4905828"/>
            <a:ext cx="2496741" cy="193681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490" y="4077933"/>
            <a:ext cx="1029005" cy="79823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821" y="4075121"/>
            <a:ext cx="1002090" cy="777359"/>
          </a:xfrm>
          <a:prstGeom prst="rect">
            <a:avLst/>
          </a:prstGeom>
        </p:spPr>
      </p:pic>
      <p:pic>
        <p:nvPicPr>
          <p:cNvPr id="14" name="Picture 2" descr="C:\Users\leontev_ps.RESANTA\Pictures\Фото новинки\Рисунок5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80" y="5447422"/>
            <a:ext cx="1090225" cy="757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leontev_ps.RESANTA\Pictures\Фото новинки\Рисунок4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677" y="2908361"/>
            <a:ext cx="534354" cy="635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leontev_ps.RESANTA\Pictures\Фото новинки\Рисунок3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86" y="3724560"/>
            <a:ext cx="703511" cy="76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leontev_ps.RESANTA\Pictures\Фото новинки\Рисунок2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019" y="4736104"/>
            <a:ext cx="681273" cy="609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C:\Users\leontev_ps.RESANTA\Pictures\Фото новинки\Рисунок1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605" y="2104025"/>
            <a:ext cx="647860" cy="578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47" r="39202" b="76966"/>
          <a:stretch/>
        </p:blipFill>
        <p:spPr>
          <a:xfrm rot="16200000">
            <a:off x="1152441" y="1533501"/>
            <a:ext cx="592304" cy="104920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45" t="61808" r="26513" b="22972"/>
          <a:stretch/>
        </p:blipFill>
        <p:spPr>
          <a:xfrm>
            <a:off x="633704" y="2595612"/>
            <a:ext cx="1502169" cy="76801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74" t="84588" r="37751" b="4512"/>
          <a:stretch/>
        </p:blipFill>
        <p:spPr>
          <a:xfrm>
            <a:off x="735286" y="3665439"/>
            <a:ext cx="1299002" cy="90519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89" t="28377" r="29674" b="54864"/>
          <a:stretch/>
        </p:blipFill>
        <p:spPr>
          <a:xfrm>
            <a:off x="583036" y="4878696"/>
            <a:ext cx="1451247" cy="84570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89" t="28377" r="29674" b="54864"/>
          <a:stretch/>
        </p:blipFill>
        <p:spPr>
          <a:xfrm>
            <a:off x="521949" y="5808181"/>
            <a:ext cx="1451247" cy="845703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864" y="2477389"/>
            <a:ext cx="1608221" cy="1102271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88" y="5407355"/>
            <a:ext cx="1798025" cy="103977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500" y="5480607"/>
            <a:ext cx="1399200" cy="972288"/>
          </a:xfrm>
          <a:prstGeom prst="rect">
            <a:avLst/>
          </a:prstGeom>
        </p:spPr>
      </p:pic>
      <p:pic>
        <p:nvPicPr>
          <p:cNvPr id="30" name="Picture 2" descr="C:\Users\leontev_ps.RESANTA\Downloads\71.6.55 Сопло для ИПР-100 (1)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003" y="2438497"/>
            <a:ext cx="1124838" cy="1143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C:\Users\leontev_ps.RESANTA\Downloads\71656 Электрод для ИПР-100 (1)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95385" y="4125447"/>
            <a:ext cx="1247899" cy="1234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8884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8537" y="475858"/>
            <a:ext cx="795618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Комплектующие для плазменных резаков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5435" y="1947632"/>
            <a:ext cx="7680469" cy="107721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Плазменная горелка для  ИПР-40 </a:t>
            </a:r>
          </a:p>
          <a:p>
            <a:pPr algn="ctr"/>
            <a:r>
              <a:rPr lang="ru-RU" sz="3200" b="1" dirty="0"/>
              <a:t>(71/6/6)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435" y="3455911"/>
            <a:ext cx="4136575" cy="321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388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780653"/>
              </p:ext>
            </p:extLst>
          </p:nvPr>
        </p:nvGraphicFramePr>
        <p:xfrm>
          <a:off x="345070" y="1629618"/>
          <a:ext cx="4874631" cy="493435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255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4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2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5239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Сопла для ИПР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59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71/6/55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НОВИНКА!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Сопло для ИПР-100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39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71/6/56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НОВИНКА!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Электрод для ИПР-100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018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71/6/9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Сопло для ИПР-25, ИПР-40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7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71/6/10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Сопло для ИПР-40К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8" name="Picture 2" descr="C:\Users\leontev_ps.RESANTA\Downloads\71.6.55 Сопло для ИПР-100 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111" y="1807601"/>
            <a:ext cx="1124838" cy="129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leontev_ps.RESANTA\Downloads\71656 Электрод для ИПР-100 (1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50704" y="3127536"/>
            <a:ext cx="1594151" cy="1390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5205613"/>
              </p:ext>
            </p:extLst>
          </p:nvPr>
        </p:nvGraphicFramePr>
        <p:xfrm>
          <a:off x="5691770" y="1650886"/>
          <a:ext cx="4578348" cy="317838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10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73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5239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Электроды для ИПР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00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71/6/7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</a:rPr>
                        <a:t>Электрод для ИПР-25, ИПР-40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131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71/6/8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</a:rPr>
                        <a:t>Электрод для ИПР-40К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694" y="4930982"/>
            <a:ext cx="1798025" cy="11798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943" y="2636586"/>
            <a:ext cx="1764266" cy="13911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68537" y="475858"/>
            <a:ext cx="795618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Комплектующие для плазменных резаков</a:t>
            </a:r>
          </a:p>
        </p:txBody>
      </p:sp>
    </p:spTree>
    <p:extLst>
      <p:ext uri="{BB962C8B-B14F-4D97-AF65-F5344CB8AC3E}">
        <p14:creationId xmlns:p14="http://schemas.microsoft.com/office/powerpoint/2010/main" val="4208729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3688" y="2011931"/>
            <a:ext cx="7828303" cy="34163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Кабели для сварочных аппаратов типа ММА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Газовая горелка для САИ-230-АД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Горелки  для САИПА-165, САИПА-220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Тефлоновые каналы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Ролики в подающее устройство для САИПА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C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варочные наконечники для САИПА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Плазменная горелка для ИПР-100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Плазменная горелка для ИПР-25, ИПР-40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Сопла и электроды для ИПР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01522" y="496946"/>
            <a:ext cx="25038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99572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6321" y="456109"/>
            <a:ext cx="7234470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Кабели для сварочных аппаратов </a:t>
            </a:r>
          </a:p>
          <a:p>
            <a:r>
              <a:rPr lang="ru-RU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типа ММА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6321" y="2653394"/>
            <a:ext cx="7828303" cy="230832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400" b="1" dirty="0"/>
              <a:t>Кабель с клеммой заземления 25 мм²  (71/6/42)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400" b="1" dirty="0"/>
              <a:t>Кабель с </a:t>
            </a:r>
            <a:r>
              <a:rPr lang="ru-RU" sz="2400" b="1" dirty="0" err="1"/>
              <a:t>электрододержателем</a:t>
            </a:r>
            <a:r>
              <a:rPr lang="ru-RU" sz="2400" b="1" dirty="0"/>
              <a:t> 25 мм², 2 м (71/6/43)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400" b="1" dirty="0"/>
              <a:t>Кабель с </a:t>
            </a:r>
            <a:r>
              <a:rPr lang="ru-RU" sz="2400" b="1" dirty="0" err="1"/>
              <a:t>электрододержателем</a:t>
            </a:r>
            <a:r>
              <a:rPr lang="ru-RU" sz="2400" b="1" dirty="0"/>
              <a:t> 25 мм², 3 м (71/6/44)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400" b="1" dirty="0"/>
              <a:t>Кабель с клеммой заземления 36 мм² (71/6/4)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400" b="1" dirty="0"/>
              <a:t>Кабель с </a:t>
            </a:r>
            <a:r>
              <a:rPr lang="ru-RU" sz="2400" b="1" dirty="0" err="1"/>
              <a:t>электрододержателем</a:t>
            </a:r>
            <a:r>
              <a:rPr lang="ru-RU" sz="2400" b="1" dirty="0"/>
              <a:t> 36 мм², 2м (71/6/5)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400" b="1" dirty="0"/>
              <a:t>Кабель с </a:t>
            </a:r>
            <a:r>
              <a:rPr lang="ru-RU" sz="2400" b="1" dirty="0" err="1"/>
              <a:t>электрододержателем</a:t>
            </a:r>
            <a:r>
              <a:rPr lang="ru-RU" sz="2400" b="1" dirty="0"/>
              <a:t> 36 мм², 5м (71/6/12)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369" y="1701282"/>
            <a:ext cx="2414039" cy="22683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85" t="12479" r="23864" b="10101"/>
          <a:stretch/>
        </p:blipFill>
        <p:spPr>
          <a:xfrm>
            <a:off x="7954905" y="3807556"/>
            <a:ext cx="2701170" cy="276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154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49779" y="439631"/>
            <a:ext cx="6636745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Газовая горелка для САИ-230-АД (71/6/1)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49358">
            <a:off x="-344224" y="2116758"/>
            <a:ext cx="6388648" cy="35588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1" t="22007" r="15425" b="17198"/>
          <a:stretch/>
        </p:blipFill>
        <p:spPr>
          <a:xfrm>
            <a:off x="5168478" y="2213427"/>
            <a:ext cx="4690876" cy="404281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6367" y="6138360"/>
            <a:ext cx="8542033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Газовая горелка подходит для САИ-180, САИ-230-АД, САИ-250АД АС/</a:t>
            </a:r>
            <a:r>
              <a:rPr lang="en-US" sz="2000" b="1" dirty="0"/>
              <a:t>DC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15813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18722" y="1659721"/>
            <a:ext cx="4120022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Горелка  для САИПА-165</a:t>
            </a:r>
          </a:p>
          <a:p>
            <a:pPr algn="ctr"/>
            <a:r>
              <a:rPr lang="ru-RU" sz="2800" b="1" dirty="0"/>
              <a:t>(71/6/2)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72" r="25719"/>
          <a:stretch/>
        </p:blipFill>
        <p:spPr>
          <a:xfrm>
            <a:off x="638292" y="2136775"/>
            <a:ext cx="3307249" cy="468663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781550" y="5438418"/>
            <a:ext cx="5410200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Подходит для САИПА-200, САИПА-220, САИПА-220 Синергия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609" y="1877862"/>
            <a:ext cx="5109069" cy="401878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18722" y="297639"/>
            <a:ext cx="7956182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Газовые горелки для сварочных аппаратов </a:t>
            </a:r>
          </a:p>
          <a:p>
            <a:r>
              <a:rPr lang="ru-RU" sz="2800" b="1" dirty="0">
                <a:solidFill>
                  <a:schemeClr val="bg1"/>
                </a:solidFill>
              </a:rPr>
              <a:t>типа </a:t>
            </a:r>
            <a:r>
              <a:rPr lang="en-US" sz="2800" b="1" dirty="0">
                <a:solidFill>
                  <a:schemeClr val="bg1"/>
                </a:solidFill>
              </a:rPr>
              <a:t>MIG/MAG</a:t>
            </a:r>
            <a:r>
              <a:rPr lang="ru-RU" sz="2800" b="1" dirty="0">
                <a:solidFill>
                  <a:schemeClr val="bg1"/>
                </a:solidFill>
              </a:rPr>
              <a:t> (САИПА 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EE7D44-482C-4F3C-8F72-A126531F99FA}"/>
              </a:ext>
            </a:extLst>
          </p:cNvPr>
          <p:cNvSpPr txBox="1"/>
          <p:nvPr/>
        </p:nvSpPr>
        <p:spPr>
          <a:xfrm>
            <a:off x="5534398" y="1645790"/>
            <a:ext cx="4120022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Горелка  для САИПА-</a:t>
            </a:r>
            <a:r>
              <a:rPr lang="en-US" sz="2800" b="1" dirty="0"/>
              <a:t>220</a:t>
            </a:r>
            <a:endParaRPr lang="ru-RU" sz="2800" b="1" dirty="0"/>
          </a:p>
          <a:p>
            <a:pPr algn="ctr"/>
            <a:r>
              <a:rPr lang="ru-RU" sz="2800" b="1" dirty="0"/>
              <a:t>(71/6/</a:t>
            </a:r>
            <a:r>
              <a:rPr lang="en-US" sz="2800" b="1" dirty="0"/>
              <a:t>3</a:t>
            </a:r>
            <a:r>
              <a:rPr lang="ru-RU" sz="28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08729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41508" y="3952042"/>
            <a:ext cx="4120022" cy="187743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Тефлоновый канал , 3,5м (синий, 0,8-1,0мм)</a:t>
            </a:r>
          </a:p>
          <a:p>
            <a:pPr algn="ctr"/>
            <a:r>
              <a:rPr lang="ru-RU" sz="2800" b="1" dirty="0"/>
              <a:t>71/6/60</a:t>
            </a:r>
          </a:p>
          <a:p>
            <a:pPr algn="ctr"/>
            <a:r>
              <a:rPr lang="ru-RU" sz="1400" b="1" dirty="0"/>
              <a:t>внешний диаметр 4.0mm,</a:t>
            </a:r>
          </a:p>
          <a:p>
            <a:pPr algn="ctr"/>
            <a:r>
              <a:rPr lang="ru-RU" sz="1400" b="1" dirty="0"/>
              <a:t>внутренний диаметр 2.0mm 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61961" y="3952042"/>
            <a:ext cx="4120022" cy="187743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dirty="0"/>
              <a:t>Тефлоновый канал , 3,5м (красный, 1,0-1,2мм)</a:t>
            </a:r>
          </a:p>
          <a:p>
            <a:pPr lvl="0" algn="ctr"/>
            <a:r>
              <a:rPr lang="ru-RU" sz="2800" b="1" dirty="0"/>
              <a:t>71/6/61</a:t>
            </a:r>
          </a:p>
          <a:p>
            <a:pPr lvl="0" algn="ctr"/>
            <a:r>
              <a:rPr lang="ru-RU" sz="1400" b="1" dirty="0"/>
              <a:t>внешний диаметр 4.0mm,</a:t>
            </a:r>
          </a:p>
          <a:p>
            <a:pPr lvl="0" algn="ctr"/>
            <a:r>
              <a:rPr lang="ru-RU" sz="1400" b="1" dirty="0"/>
              <a:t>внутренний диаметр 2.0mm 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8599" y="373677"/>
            <a:ext cx="7955719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Комплектующие для сварочных полуавтоматов </a:t>
            </a:r>
          </a:p>
          <a:p>
            <a:r>
              <a:rPr lang="ru-RU" sz="2800" b="1" dirty="0">
                <a:solidFill>
                  <a:schemeClr val="bg1"/>
                </a:solidFill>
              </a:rPr>
              <a:t>типа </a:t>
            </a:r>
            <a:r>
              <a:rPr lang="en-US" sz="2800" b="1" dirty="0">
                <a:solidFill>
                  <a:schemeClr val="bg1"/>
                </a:solidFill>
              </a:rPr>
              <a:t>MIG/MAG</a:t>
            </a:r>
            <a:r>
              <a:rPr lang="ru-RU" sz="2800" b="1" dirty="0">
                <a:solidFill>
                  <a:schemeClr val="bg1"/>
                </a:solidFill>
              </a:rPr>
              <a:t> (САИПА)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847" y="1464952"/>
            <a:ext cx="3157232" cy="27791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22" y="1464952"/>
            <a:ext cx="3157232" cy="277919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4362" y="6016517"/>
            <a:ext cx="48550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Подходит для САИПА-190МФ, САИПА-200, </a:t>
            </a:r>
          </a:p>
          <a:p>
            <a:pPr algn="ctr"/>
            <a:r>
              <a:rPr lang="ru-RU" b="1" dirty="0"/>
              <a:t>САИПА-220, САИПА-220 Синергия, САИПА-250</a:t>
            </a:r>
            <a:endParaRPr lang="ru-RU" sz="10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13786" y="5995514"/>
            <a:ext cx="4798614" cy="92333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Подходит для САИПА-190МФ, САИПА-200, САИПА-220, САИПА-220 Синергия, САИПА-250, САИПА-350, САИПА-500</a:t>
            </a:r>
            <a:endParaRPr lang="ru-RU" sz="10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976150" y="1477982"/>
            <a:ext cx="16145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НОВИНКА!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954257" y="1476680"/>
            <a:ext cx="16145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НОВИНКА!</a:t>
            </a:r>
          </a:p>
        </p:txBody>
      </p:sp>
    </p:spTree>
    <p:extLst>
      <p:ext uri="{BB962C8B-B14F-4D97-AF65-F5344CB8AC3E}">
        <p14:creationId xmlns:p14="http://schemas.microsoft.com/office/powerpoint/2010/main" val="1745125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8418079"/>
              </p:ext>
            </p:extLst>
          </p:nvPr>
        </p:nvGraphicFramePr>
        <p:xfrm>
          <a:off x="200505" y="1340236"/>
          <a:ext cx="10225567" cy="572594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45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9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76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76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76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5932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Ролики в подающее устройство</a:t>
                      </a:r>
                      <a:r>
                        <a:rPr lang="ru-RU" sz="15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 для САИПА</a:t>
                      </a:r>
                      <a:endParaRPr lang="ru-RU" sz="15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56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71/6/62</a:t>
                      </a:r>
                    </a:p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НОВИНКА!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Ролик для </a:t>
                      </a:r>
                      <a:r>
                        <a:rPr lang="ru-RU" sz="1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Al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в подающем устройстве с U  канавкой 0,8/1,0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Внешний диаметр * внутренний*толщина</a:t>
                      </a:r>
                      <a:b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30*10*10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САИПА-200,</a:t>
                      </a:r>
                      <a:r>
                        <a:rPr lang="ru-RU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САИПА-220, </a:t>
                      </a:r>
                    </a:p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САИПА-220 Синергия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56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71/6/63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НОВИНКА!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Ролик для </a:t>
                      </a:r>
                      <a:r>
                        <a:rPr lang="ru-RU" sz="1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Al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в подающем устройстве с U канавкой 1,0/1,2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Внешний диаметр * внутренний*толщина</a:t>
                      </a:r>
                      <a:b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30*10*10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САИПА-200, САИПА-220, </a:t>
                      </a:r>
                    </a:p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САИПА-220 Синергия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540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71/6/64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НОВИНКА!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Ролик для </a:t>
                      </a:r>
                      <a:r>
                        <a:rPr lang="ru-RU" sz="15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Al</a:t>
                      </a:r>
                      <a:r>
                        <a:rPr lang="ru-RU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в подающем устройстве с U канавкой 1,0/1,2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Внешний диаметр * внутренний*толщина</a:t>
                      </a:r>
                      <a:b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30*22*10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САИПА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912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71/6/65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НОВИНКА!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Ролик в подающем устройстве с U канавкой 1,0/1,2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Внешний диаметр * внутренний*толщина</a:t>
                      </a:r>
                      <a:b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36*15*11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САИПА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350, САИПА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0707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71/6/57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НОВИНКА!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Ролик 1,0-1,2 для порошковой проволоки для САИПА-350,САИПА-500 (комп. 2 шт.)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внешний диаметр * внутренний*толщина</a:t>
                      </a:r>
                      <a:b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36*15*11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САИПА-350, САИПА-500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0707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71/6/58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НОВИНКА!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Ролик 1,2-1,6 для порошковой проволоки для САИПА-350,САИПА-500 (комп. 2 шт.)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внешний диаметр * внутренний*толщина</a:t>
                      </a:r>
                      <a:b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36*15*11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САИПА-350, САИПА-500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79637" y="297639"/>
            <a:ext cx="7956182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Комплектующие для сварочных аппаратов </a:t>
            </a:r>
          </a:p>
          <a:p>
            <a:r>
              <a:rPr lang="ru-RU" sz="2800" b="1" dirty="0">
                <a:solidFill>
                  <a:schemeClr val="bg1"/>
                </a:solidFill>
              </a:rPr>
              <a:t>типа </a:t>
            </a:r>
            <a:r>
              <a:rPr lang="en-US" sz="2800" b="1" dirty="0">
                <a:solidFill>
                  <a:schemeClr val="bg1"/>
                </a:solidFill>
              </a:rPr>
              <a:t>MIG/MAG</a:t>
            </a:r>
            <a:r>
              <a:rPr lang="ru-RU" sz="2800" b="1" dirty="0">
                <a:solidFill>
                  <a:schemeClr val="bg1"/>
                </a:solidFill>
              </a:rPr>
              <a:t> (САИПА)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leontev_ps.RESANTA\Pictures\Фото новинки\Рисунок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3286" y="5263156"/>
            <a:ext cx="1090225" cy="85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leontev_ps.RESANTA\Pictures\Фото новинки\Рисунок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7076" y="6077041"/>
            <a:ext cx="1090225" cy="85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leontev_ps.RESANTA\Pictures\Фото новинки\Рисунок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331" y="4274659"/>
            <a:ext cx="534354" cy="720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leontev_ps.RESANTA\Pictures\Фото новинки\Рисунок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4870" y="3281800"/>
            <a:ext cx="703511" cy="87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leontev_ps.RESANTA\Pictures\Фото новинки\Рисунок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573" y="2472303"/>
            <a:ext cx="681273" cy="691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leontev_ps.RESANTA\Pictures\Фото новинки\Рисунок1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7822" y="1697781"/>
            <a:ext cx="647860" cy="65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815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440307"/>
              </p:ext>
            </p:extLst>
          </p:nvPr>
        </p:nvGraphicFramePr>
        <p:xfrm>
          <a:off x="417712" y="1363867"/>
          <a:ext cx="9995624" cy="562998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042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12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5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297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67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4733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C</a:t>
                      </a:r>
                      <a:r>
                        <a:rPr lang="ru-RU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варочные наконечники </a:t>
                      </a:r>
                      <a:r>
                        <a:rPr lang="ru-RU" sz="15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для САИПА</a:t>
                      </a:r>
                      <a:endParaRPr lang="ru-RU" sz="15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9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71/6/66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НОВИНКА!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Cварочный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наконечник  1,0  для сварки A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(для проволоки 0,8)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M6*25  Ф0,8</a:t>
                      </a:r>
                      <a:b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(М- тип резьбы, Ф- диаметр отверстия)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САИПА-200, САИПА-220, 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САИПА-220 Синергия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84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71/6/67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НОВИНКА!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Cварочный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наконечник  1,2  для сварки A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(для проволоки 1,0)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M6*25  Ф1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0/1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b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(М- тип резьбы, Ф- диаметр отверстия)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САИПА-200, САИПА-220,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САИПА-220 Синергия, САИПА350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762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71/6/68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НОВИНКА!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Cварочный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наконечник</a:t>
                      </a:r>
                      <a:r>
                        <a:rPr lang="ru-RU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1,2  для сварки A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(для проволоки 1,0)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M6*9*45  Ф1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2/1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b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(М- тип резьбы, Ф- диаметр отверстия)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САИПА-500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286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71/6/69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НОВИНКА!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Cварочный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наконечник  1,2  для сварки A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(для проволоки 1,0)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M6*45 Ф1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0/1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b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(М- тип резьбы, Ф- диаметр отверстия)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САИПА-250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409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71/6/72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НОВИНКА!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Cварочный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наконечник  1,0  для сварки A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(для проволоки 0,8)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M6*28 Ф1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b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(М- тип резьбы, Ф- диаметр отверстия)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САИПА-250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2837" y="297639"/>
            <a:ext cx="7956182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Комплектующие для сварочных аппаратов </a:t>
            </a:r>
          </a:p>
          <a:p>
            <a:r>
              <a:rPr lang="ru-RU" sz="2800" b="1" dirty="0">
                <a:solidFill>
                  <a:schemeClr val="bg1"/>
                </a:solidFill>
              </a:rPr>
              <a:t>типа </a:t>
            </a:r>
            <a:r>
              <a:rPr lang="en-US" sz="2800" b="1" dirty="0">
                <a:solidFill>
                  <a:schemeClr val="bg1"/>
                </a:solidFill>
              </a:rPr>
              <a:t>MIG/MAG (</a:t>
            </a:r>
            <a:r>
              <a:rPr lang="ru-RU" sz="2800" b="1" dirty="0">
                <a:solidFill>
                  <a:schemeClr val="bg1"/>
                </a:solidFill>
              </a:rPr>
              <a:t>САИПА)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47" r="39202" b="76966"/>
          <a:stretch/>
        </p:blipFill>
        <p:spPr>
          <a:xfrm rot="16200000">
            <a:off x="9331444" y="1715773"/>
            <a:ext cx="672112" cy="104920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45" t="61808" r="26513" b="22972"/>
          <a:stretch/>
        </p:blipFill>
        <p:spPr>
          <a:xfrm>
            <a:off x="8852612" y="2714303"/>
            <a:ext cx="1502169" cy="87150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74" t="84588" r="37751" b="4512"/>
          <a:stretch/>
        </p:blipFill>
        <p:spPr>
          <a:xfrm>
            <a:off x="8954192" y="3765648"/>
            <a:ext cx="1299002" cy="102716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89" t="28377" r="29674" b="54864"/>
          <a:stretch/>
        </p:blipFill>
        <p:spPr>
          <a:xfrm>
            <a:off x="8801942" y="4986922"/>
            <a:ext cx="1451247" cy="9596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89" t="28377" r="29674" b="54864"/>
          <a:stretch/>
        </p:blipFill>
        <p:spPr>
          <a:xfrm>
            <a:off x="8740858" y="5916407"/>
            <a:ext cx="1451247" cy="959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737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73457" y="589724"/>
            <a:ext cx="795618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Комплектующие для плазменных резаков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3629" y="2356903"/>
            <a:ext cx="7156346" cy="15696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3200" b="1" dirty="0"/>
              <a:t>Плазменная горелка для ИПР-100                                                                Плазмотрон Р- 80 (100А),</a:t>
            </a:r>
            <a:r>
              <a:rPr lang="en-US" sz="3200" b="1" dirty="0"/>
              <a:t> </a:t>
            </a:r>
            <a:r>
              <a:rPr lang="ru-RU" sz="3200" b="1" dirty="0"/>
              <a:t>10 мм², 6м</a:t>
            </a:r>
            <a:endParaRPr lang="en-US" sz="3200" b="1" dirty="0"/>
          </a:p>
          <a:p>
            <a:pPr algn="ctr"/>
            <a:r>
              <a:rPr lang="en-US" sz="3200" b="1" dirty="0"/>
              <a:t>(</a:t>
            </a:r>
            <a:r>
              <a:rPr lang="ru-RU" sz="3200" b="1" dirty="0"/>
              <a:t>71/6/59</a:t>
            </a:r>
            <a:r>
              <a:rPr lang="en-US" sz="3200" b="1" dirty="0"/>
              <a:t>)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819733" y="1735821"/>
            <a:ext cx="16145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НОВИНКА!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293265" y="1955037"/>
            <a:ext cx="3219933" cy="387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366413"/>
      </p:ext>
    </p:extLst>
  </p:cSld>
  <p:clrMapOvr>
    <a:masterClrMapping/>
  </p:clrMapOvr>
</p:sld>
</file>

<file path=ppt/theme/theme1.xml><?xml version="1.0" encoding="utf-8"?>
<a:theme xmlns:a="http://schemas.openxmlformats.org/drawingml/2006/main" name="Презентация РЕСАНТА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РЕСАНТА</Template>
  <TotalTime>9343</TotalTime>
  <Words>699</Words>
  <Application>Microsoft Office PowerPoint</Application>
  <PresentationFormat>Произвольный</PresentationFormat>
  <Paragraphs>145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Презентация РЕСАНТА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Aleksandr Deviatov</dc:creator>
  <cp:lastModifiedBy>Балакина Т.В.</cp:lastModifiedBy>
  <cp:revision>401</cp:revision>
  <cp:lastPrinted>2018-02-06T10:43:16Z</cp:lastPrinted>
  <dcterms:created xsi:type="dcterms:W3CDTF">2017-01-23T02:43:22Z</dcterms:created>
  <dcterms:modified xsi:type="dcterms:W3CDTF">2021-02-02T10:49:54Z</dcterms:modified>
</cp:coreProperties>
</file>